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49186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871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3485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98407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0562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4346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57163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9298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0558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0455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7934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8609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534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7304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5169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8207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9B866-B75F-42D5-955E-E780516C6245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45EA2A-DC74-483E-8ADF-776D01921C4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9481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E12EB7-6F67-86F2-EB89-561B55A35F72}"/>
              </a:ext>
            </a:extLst>
          </p:cNvPr>
          <p:cNvSpPr txBox="1"/>
          <p:nvPr/>
        </p:nvSpPr>
        <p:spPr>
          <a:xfrm>
            <a:off x="3410125" y="92171"/>
            <a:ext cx="60987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Analytical Methods in Mechanochemistry Research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C2C9D9-CBA5-137A-DDC4-79B89E08A396}"/>
              </a:ext>
            </a:extLst>
          </p:cNvPr>
          <p:cNvSpPr txBox="1"/>
          <p:nvPr/>
        </p:nvSpPr>
        <p:spPr>
          <a:xfrm>
            <a:off x="276837" y="614942"/>
            <a:ext cx="887135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Why Comprehensive Analysis is Essential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Mechanochemical processes involve simultaneous changes at multiple length scales—atomic (defect generation, bond breaking), nanoscale (particle size, surface area), and macroscopic (phase composition, morphology). No single technique captures the complete picture.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Multi-technique approach provides: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Phase identification (what products form)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Structural characterization (crystallinity, defect density, strain)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Morphological insights (particle size, surface roughness)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Thermodynamic/kinetic data (activation energy, reaction rates)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Surface chemistry (oxidation states, functional groups, contamination)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Typical workflow: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Real-time or periodic monitoring during milling (XRD, DSC)</a:t>
            </a:r>
          </a:p>
          <a:p>
            <a:pPr algn="l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Post-reaction characterization (SEM, TEM, BET)</a:t>
            </a:r>
          </a:p>
          <a:p>
            <a:pPr algn="l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Quantitative analysis (ICP, elemental analysis)</a:t>
            </a:r>
          </a:p>
          <a:p>
            <a:pPr algn="l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Mechanistic interpretation (spectroscopy, computational support)</a:t>
            </a:r>
          </a:p>
        </p:txBody>
      </p:sp>
    </p:spTree>
    <p:extLst>
      <p:ext uri="{BB962C8B-B14F-4D97-AF65-F5344CB8AC3E}">
        <p14:creationId xmlns:p14="http://schemas.microsoft.com/office/powerpoint/2010/main" val="184394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EC436-105C-F842-79DE-D9A0ECA6A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ED5676-C493-F69E-F37E-3CA37D6D08D9}"/>
              </a:ext>
            </a:extLst>
          </p:cNvPr>
          <p:cNvSpPr txBox="1"/>
          <p:nvPr/>
        </p:nvSpPr>
        <p:spPr>
          <a:xfrm>
            <a:off x="3410125" y="92171"/>
            <a:ext cx="60987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Analytical Methods in Mechanochemistry Research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7052A7-E3C4-DAB4-4E5C-3657D060E1DA}"/>
                  </a:ext>
                </a:extLst>
              </p:cNvPr>
              <p:cNvSpPr txBox="1"/>
              <p:nvPr/>
            </p:nvSpPr>
            <p:spPr>
              <a:xfrm>
                <a:off x="419450" y="507928"/>
                <a:ext cx="10167456" cy="63500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>
                  <a:buNone/>
                </a:pPr>
                <a:r>
                  <a:rPr lang="fr-FR" b="1" i="0" dirty="0">
                    <a:effectLst/>
                    <a:latin typeface="var(--font-fk-grotesk)"/>
                  </a:rPr>
                  <a:t>X-ray Diffraction (XRD)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Principle:</a:t>
                </a:r>
                <a:r>
                  <a:rPr lang="fr-FR" b="0" i="0" dirty="0">
                    <a:effectLst/>
                    <a:latin typeface="fkGroteskNeue"/>
                  </a:rPr>
                  <a:t> X-rays scattered by atomic planes in crystals create interference patterns; peak positions reveal crystal structure, peak broadening reveals defects.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Information obtained:</a:t>
                </a:r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Phase composition:</a:t>
                </a:r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Peak positions matched to database (ICDD) identify crystalline phases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Quantitative phase analysis (Rietveld refinement) determines phase fractions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Detection of amorphous content (broad background hump)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Crystallite size:</a:t>
                </a:r>
                <a:br>
                  <a:rPr lang="fr-FR" b="0" i="0" dirty="0">
                    <a:effectLst/>
                    <a:latin typeface="fkGroteskNeue"/>
                  </a:rPr>
                </a:br>
                <a:r>
                  <a:rPr lang="fr-FR" b="0" i="0" dirty="0">
                    <a:effectLst/>
                    <a:latin typeface="fkGroteskNeue"/>
                  </a:rPr>
                  <a:t>Using the Scherrer equation: 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IQ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IQ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ar-IQ" i="1">
                            <a:latin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ar-IQ" i="1">
                            <a:latin typeface="Cambria Math" panose="02040503050406030204" pitchFamily="18" charset="0"/>
                          </a:rPr>
                          <m:t>𝛽</m:t>
                        </m:r>
                        <m:func>
                          <m:funcPr>
                            <m:ctrlPr>
                              <a:rPr lang="ar-IQ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r-FR" i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ar-IQ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func>
                      </m:den>
                    </m:f>
                  </m:oMath>
                </a14:m>
                <a:br>
                  <a:rPr lang="ar-IQ" b="0" i="0" dirty="0">
                    <a:effectLst/>
                    <a:latin typeface="fkGroteskNeue"/>
                  </a:rPr>
                </a:br>
                <a:r>
                  <a:rPr lang="fr-FR" b="0" i="0" dirty="0">
                    <a:effectLst/>
                    <a:latin typeface="fkGroteskNeue"/>
                  </a:rPr>
                  <a:t>where 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fr-FR" b="0" i="0" dirty="0">
                    <a:effectLst/>
                    <a:latin typeface="fkGroteskNeue"/>
                  </a:rPr>
                  <a:t> is peak broadening, reveals average crystallite size (typically 10–100 nm after milling)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Microstrain and lattice defects:</a:t>
                </a:r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Warren–Averbach analysis separates size and strain contributions to peak broadening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Dislocation density estimates from peak asymmetry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Stacking fault probability from peak shifts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Lattice parameter changes:</a:t>
                </a:r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Mechanical strain shifts peak positions; indicates residual stress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Solid solution formation causes predictable lattice parameter changes (Vegard's law)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Applications in mechanochemistry:</a:t>
                </a:r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Track reaction progress: disappearance of reactant peaks, appearance of product peaks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Monitor phase transitions during milling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Quantify amorphization (increasing background, decreasing peak intensity)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7052A7-E3C4-DAB4-4E5C-3657D060E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450" y="507928"/>
                <a:ext cx="10167456" cy="6350072"/>
              </a:xfrm>
              <a:prstGeom prst="rect">
                <a:avLst/>
              </a:prstGeom>
              <a:blipFill>
                <a:blip r:embed="rId2"/>
                <a:stretch>
                  <a:fillRect l="-540" t="-480" b="-576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347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ABF5C-5266-F1FE-94EE-B0301146F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CA71EA-C17B-20FA-CB4F-E7318C19FF4D}"/>
              </a:ext>
            </a:extLst>
          </p:cNvPr>
          <p:cNvSpPr txBox="1"/>
          <p:nvPr/>
        </p:nvSpPr>
        <p:spPr>
          <a:xfrm>
            <a:off x="3410125" y="92171"/>
            <a:ext cx="60987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Analytical Methods in Mechanochemistry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15D88E-BEF5-FB70-FB07-AB697DF3803E}"/>
              </a:ext>
            </a:extLst>
          </p:cNvPr>
          <p:cNvSpPr txBox="1"/>
          <p:nvPr/>
        </p:nvSpPr>
        <p:spPr>
          <a:xfrm>
            <a:off x="247474" y="461503"/>
            <a:ext cx="994514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600" b="1" i="0" dirty="0">
                <a:effectLst/>
                <a:latin typeface="var(--font-fk-grotesk)"/>
              </a:rPr>
              <a:t>Infrared Spectroscopy (FTIR)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Principle:</a:t>
            </a:r>
            <a:r>
              <a:rPr lang="fr-FR" sz="1600" b="0" i="0" dirty="0">
                <a:effectLst/>
                <a:latin typeface="fkGroteskNeue"/>
              </a:rPr>
              <a:t> Infrared radiation excites molecular vibrations; absorption frequencies characteristic of functional groups and chemical bonds.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Information obtained: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Functional group identification: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O-H stretch (broad, 3200–3600 cm⁻¹): hydroxides, water, alcohols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C=O stretch (~1700 cm⁻¹): carbonates, carboxylic acids, esters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C-H stretch (2800–3000 cm⁻¹): organic matter, contamination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M-O stretch (400–1000 cm⁻¹): metal oxides, metal hydroxides, metal carbonates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M-N, M-S stretches reveal nitrides, sulfides, sulfates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Chemical reaction monitoring: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FTIR spectra taken at intervals during milling reveal functional group changes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Disappearance of O-H stretch indicates dehydration of hydroxides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Evolution of carbonate or oxide peaks tracks product formation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Structural information: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Peak shape and width relate to local coordination and disorder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Amorphous vs. crystalline phases show different spectral features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Particle size affects peak positions (surface vs. bulk effects)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Surface chemistry: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Adsorbed species (gases, moisture, lubricants) detected on nanoparticle surfaces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Oxidation state changes (e.g., Fe²⁺ vs. Fe³⁺) cause peak shifts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Quantitative analysis: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Peak area correlates with concentration (Beer-Lambert law)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Enables kinetic tracking during milling: conversion percentage vs. time</a:t>
            </a:r>
          </a:p>
        </p:txBody>
      </p:sp>
    </p:spTree>
    <p:extLst>
      <p:ext uri="{BB962C8B-B14F-4D97-AF65-F5344CB8AC3E}">
        <p14:creationId xmlns:p14="http://schemas.microsoft.com/office/powerpoint/2010/main" val="65036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846A9-CCA9-6740-2F3E-90B65FC0D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246B91-A170-FA3C-9BF4-AEBA1527241F}"/>
              </a:ext>
            </a:extLst>
          </p:cNvPr>
          <p:cNvSpPr txBox="1"/>
          <p:nvPr/>
        </p:nvSpPr>
        <p:spPr>
          <a:xfrm>
            <a:off x="3410125" y="92171"/>
            <a:ext cx="60987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Analytical Methods in Mechanochemistry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0924E1-C1C6-5D4D-B97B-291A4340BBA4}"/>
              </a:ext>
            </a:extLst>
          </p:cNvPr>
          <p:cNvSpPr txBox="1"/>
          <p:nvPr/>
        </p:nvSpPr>
        <p:spPr>
          <a:xfrm>
            <a:off x="662729" y="363915"/>
            <a:ext cx="86868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600" b="1" i="0" dirty="0">
                <a:effectLst/>
                <a:latin typeface="var(--font-fk-grotesk)"/>
              </a:rPr>
              <a:t> Thermal Analysis (DSC, TGA)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Differential Scanning Calorimetry (DSC):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Measures heat flow associated with phase transitions, reactions, or decomposition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Exothermic peaks indicate energy release (e.g., crystallization, oxidation)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Endothermic peaks indicate energy absorption (e.g., melting, dehydration)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Mechanochemistry applications: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Stored energy release: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Mechanically activated samples show exothermic peak upon heating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Peak area proportional to stored energy (5–50 kJ/mol typical)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Temperature of peak maximum relates to activation energy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Phase stability: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Identification of phase transitions (e.g., amorphous → crystalline)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Thermal stability limits for mechanochemically synthesized phases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Thermogravimetric Analysis (TGA):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Continuous mass monitoring during heating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Detects decomposition, dehydration, oxidation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Mechanochemistry applications: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Hydration state: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Mass loss corresponding to water release identifies hydroxide vs. oxide phases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Degree of hydration after milling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Decomposition kinetics: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Onset temperature shifts to lower T for activated materials (mechanochemical activation effect)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Reaction rate increases due to defects and surface area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Purity and composition: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Expected mass losses calculated from stoichiometry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Deviations indicate impurities or incomplete reaction</a:t>
            </a:r>
          </a:p>
        </p:txBody>
      </p:sp>
    </p:spTree>
    <p:extLst>
      <p:ext uri="{BB962C8B-B14F-4D97-AF65-F5344CB8AC3E}">
        <p14:creationId xmlns:p14="http://schemas.microsoft.com/office/powerpoint/2010/main" val="3677880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6506D-3ED9-DA8B-1E1B-6E0CD7AA4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4C8DC0-7D84-DBDF-F0A2-74E299423AAD}"/>
              </a:ext>
            </a:extLst>
          </p:cNvPr>
          <p:cNvSpPr txBox="1"/>
          <p:nvPr/>
        </p:nvSpPr>
        <p:spPr>
          <a:xfrm>
            <a:off x="3410125" y="92171"/>
            <a:ext cx="60987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Analytical Methods in Mechanochemistry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2A6E18-63E7-743B-1593-585C7F8BFF7E}"/>
              </a:ext>
            </a:extLst>
          </p:cNvPr>
          <p:cNvSpPr txBox="1"/>
          <p:nvPr/>
        </p:nvSpPr>
        <p:spPr>
          <a:xfrm>
            <a:off x="604007" y="461503"/>
            <a:ext cx="9148194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600" b="1" i="0" dirty="0">
                <a:effectLst/>
                <a:latin typeface="var(--font-fk-grotesk)"/>
              </a:rPr>
              <a:t>Microscopy and Surface Analysis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Scanning Electron Microscopy (SEM):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Direct visualization of particle morphology, size, aggregation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Typical resolution: 10–100 nm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Energy-dispersive X-ray (EDX) spectroscopy: elemental composition mapping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Reveals surface texture, fracture patterns, coating thickness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Transmission Electron Microscopy (TEM):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Atomic-scale resolution (0.1–1 nm)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Lattice imaging reveals crystal structure, defects, grain boundaries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Chemical analysis via electron energy loss spectroscopy (EELS)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Direct evidence of nanocrystallinity and interfaces in composites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Brunauer–Emmett–Teller (BET) method: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Nitrogen adsorption isotherm measures specific surface area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Pore size distribution from desorption branch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Tracks changes in surface area during milling (typically 10–100 m²/g after milling)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X-ray Photoelectron Spectroscopy (XPS):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Elemental composition and oxidation state of surface (top 10 nm)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Peak position shifts reveal chemical environment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Quantification of surface oxidation or contamination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Raman Spectroscopy: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Vibrational spectroscopy complementary to IR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Detects disorder in graphitic materials, defects in crystals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Non-destructive; good for nanostructured materials</a:t>
            </a:r>
          </a:p>
        </p:txBody>
      </p:sp>
    </p:spTree>
    <p:extLst>
      <p:ext uri="{BB962C8B-B14F-4D97-AF65-F5344CB8AC3E}">
        <p14:creationId xmlns:p14="http://schemas.microsoft.com/office/powerpoint/2010/main" val="155234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F8FD6-62F7-E83F-A969-759C3EF17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469474-45F1-812F-FF7C-0B5DA39C47E2}"/>
              </a:ext>
            </a:extLst>
          </p:cNvPr>
          <p:cNvSpPr txBox="1"/>
          <p:nvPr/>
        </p:nvSpPr>
        <p:spPr>
          <a:xfrm>
            <a:off x="3410125" y="92171"/>
            <a:ext cx="60987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Analytical Methods in Mechanochemistry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C35BC4-E9C6-86F0-9A3C-45DB04A7F611}"/>
              </a:ext>
            </a:extLst>
          </p:cNvPr>
          <p:cNvSpPr txBox="1"/>
          <p:nvPr/>
        </p:nvSpPr>
        <p:spPr>
          <a:xfrm>
            <a:off x="285226" y="474345"/>
            <a:ext cx="9039137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 Integration and Data Interpretation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Typical multi-technique investigation: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For a mechanochemical synthesis of a complex oxide (e.g., LaFeO₃ from La₂O₃ + Fe₂O₃):</a:t>
            </a:r>
          </a:p>
          <a:p>
            <a:pPr algn="l">
              <a:buFont typeface="+mj-lt"/>
              <a:buAutoNum type="arabicPeriod"/>
            </a:pPr>
            <a:r>
              <a:rPr lang="fr-FR" b="1" i="0" dirty="0">
                <a:effectLst/>
                <a:latin typeface="fkGroteskNeue"/>
              </a:rPr>
              <a:t>XRD:</a:t>
            </a:r>
            <a:r>
              <a:rPr lang="fr-FR" b="0" i="0" dirty="0">
                <a:effectLst/>
                <a:latin typeface="fkGroteskNeue"/>
              </a:rPr>
              <a:t> Track phase evolution—reactant peaks disappear, product peaks grow. Determine when single-phase product forms.</a:t>
            </a:r>
          </a:p>
          <a:p>
            <a:pPr algn="l">
              <a:buFont typeface="+mj-lt"/>
              <a:buAutoNum type="arabicPeriod"/>
            </a:pPr>
            <a:r>
              <a:rPr lang="fr-FR" b="1" i="0" dirty="0">
                <a:effectLst/>
                <a:latin typeface="fkGroteskNeue"/>
              </a:rPr>
              <a:t>FTIR:</a:t>
            </a:r>
            <a:r>
              <a:rPr lang="fr-FR" b="0" i="0" dirty="0">
                <a:effectLst/>
                <a:latin typeface="fkGroteskNeue"/>
              </a:rPr>
              <a:t> Confirm La-O and Fe-O bonding; verify no residual hydroxide or carbonate.</a:t>
            </a:r>
          </a:p>
          <a:p>
            <a:pPr algn="l">
              <a:buFont typeface="+mj-lt"/>
              <a:buAutoNum type="arabicPeriod"/>
            </a:pPr>
            <a:r>
              <a:rPr lang="fr-FR" b="1" i="0" dirty="0">
                <a:effectLst/>
                <a:latin typeface="fkGroteskNeue"/>
              </a:rPr>
              <a:t>SEM:</a:t>
            </a:r>
            <a:r>
              <a:rPr lang="fr-FR" b="0" i="0" dirty="0">
                <a:effectLst/>
                <a:latin typeface="fkGroteskNeue"/>
              </a:rPr>
              <a:t> Visualize particle morphology—from micron-scale starting material to 50–100 nm product particles.</a:t>
            </a:r>
          </a:p>
          <a:p>
            <a:pPr algn="l">
              <a:buFont typeface="+mj-lt"/>
              <a:buAutoNum type="arabicPeriod"/>
            </a:pPr>
            <a:r>
              <a:rPr lang="fr-FR" b="1" i="0" dirty="0">
                <a:effectLst/>
                <a:latin typeface="fkGroteskNeue"/>
              </a:rPr>
              <a:t>BET:</a:t>
            </a:r>
            <a:r>
              <a:rPr lang="fr-FR" b="0" i="0" dirty="0">
                <a:effectLst/>
                <a:latin typeface="fkGroteskNeue"/>
              </a:rPr>
              <a:t> Measure specific surface area increase from ~5 m²/g (starting oxide) to ~30–50 m²/g (milled product).</a:t>
            </a:r>
          </a:p>
          <a:p>
            <a:pPr algn="l">
              <a:buFont typeface="+mj-lt"/>
              <a:buAutoNum type="arabicPeriod"/>
            </a:pPr>
            <a:r>
              <a:rPr lang="fr-FR" b="1" i="0" dirty="0">
                <a:effectLst/>
                <a:latin typeface="fkGroteskNeue"/>
              </a:rPr>
              <a:t>TGA/DSC:</a:t>
            </a:r>
            <a:r>
              <a:rPr lang="fr-FR" b="0" i="0" dirty="0">
                <a:effectLst/>
                <a:latin typeface="fkGroteskNeue"/>
              </a:rPr>
              <a:t> Confirm purity—no residual moisture or decomposable phases. Measure stored mechanical energy (exothermic peak).</a:t>
            </a:r>
          </a:p>
          <a:p>
            <a:pPr algn="l">
              <a:buFont typeface="+mj-lt"/>
              <a:buAutoNum type="arabicPeriod"/>
            </a:pPr>
            <a:r>
              <a:rPr lang="fr-FR" b="1" i="0" dirty="0">
                <a:effectLst/>
                <a:latin typeface="fkGroteskNeue"/>
              </a:rPr>
              <a:t>ICP-OES (Inductively Coupled Plasma Optical Emission Spectrometry):</a:t>
            </a:r>
            <a:r>
              <a:rPr lang="fr-FR" b="0" i="0" dirty="0">
                <a:effectLst/>
                <a:latin typeface="fkGroteskNeue"/>
              </a:rPr>
              <a:t> Quantify La:Fe ratio; detect impurities from milling media.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Interpretation: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Combined data confirms stoichiometric single-phase product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Nano-scale particle size and high surface area suitable for catalytic application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Stored energy and defects enhance chemical reactivity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Literature comparison: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Compare results to published benchmarks for mechanochemical synthesis of same material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Validate efficiency and reproducibility</a:t>
            </a:r>
          </a:p>
        </p:txBody>
      </p:sp>
    </p:spTree>
    <p:extLst>
      <p:ext uri="{BB962C8B-B14F-4D97-AF65-F5344CB8AC3E}">
        <p14:creationId xmlns:p14="http://schemas.microsoft.com/office/powerpoint/2010/main" val="394064195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1140</Words>
  <Application>Microsoft Office PowerPoint</Application>
  <PresentationFormat>Широкоэкранный</PresentationFormat>
  <Paragraphs>126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Cambria Math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2025-11-09T14:59:10Z</dcterms:created>
  <dcterms:modified xsi:type="dcterms:W3CDTF">2025-11-09T15:02:15Z</dcterms:modified>
</cp:coreProperties>
</file>